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4523080e4_0_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74523080e4_0_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74523080e4_0_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4523080e4_0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74523080e4_0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74523080e4_0_10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4523080e4_0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74523080e4_0_1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74523080e4_0_1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4523080e4_0_1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74523080e4_0_1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74523080e4_0_1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4523080e4_1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74523080e4_1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74523080e4_1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73a70193f1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g73a70193f1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73a70193f1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4523080e4_1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74523080e4_1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74523080e4_1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4523080e4_0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g74523080e4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74523080e4_0_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4523080e4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74523080e4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74523080e4_0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4523080e4_0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74523080e4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74523080e4_0_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4523080e4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74523080e4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74523080e4_0_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4523080e4_0_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74523080e4_0_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74523080e4_0_9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4523080e4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g74523080e4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74523080e4_0_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4523080e4_0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74523080e4_0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74523080e4_0_7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2"/>
          <p:cNvGrpSpPr/>
          <p:nvPr/>
        </p:nvGrpSpPr>
        <p:grpSpPr>
          <a:xfrm>
            <a:off x="-10634" y="-10633"/>
            <a:ext cx="12202634" cy="6868633"/>
            <a:chOff x="-10634" y="-10633"/>
            <a:chExt cx="12202634" cy="6868633"/>
          </a:xfrm>
        </p:grpSpPr>
        <p:grpSp>
          <p:nvGrpSpPr>
            <p:cNvPr id="17" name="Google Shape;17;p2"/>
            <p:cNvGrpSpPr/>
            <p:nvPr/>
          </p:nvGrpSpPr>
          <p:grpSpPr>
            <a:xfrm>
              <a:off x="-10634" y="-10633"/>
              <a:ext cx="6039293" cy="6868633"/>
              <a:chOff x="-10634" y="-10633"/>
              <a:chExt cx="6039293" cy="6868633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0" y="0"/>
                <a:ext cx="6028659" cy="6858000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19" name="Google Shape;19;p2"/>
              <p:cNvPicPr preferRelativeResize="0"/>
              <p:nvPr/>
            </p:nvPicPr>
            <p:blipFill rotWithShape="1">
              <a:blip r:embed="rId2">
                <a:alphaModFix/>
              </a:blip>
              <a:srcRect b="15574" l="21619" r="11224" t="7913"/>
              <a:stretch/>
            </p:blipFill>
            <p:spPr>
              <a:xfrm>
                <a:off x="-10634" y="-10633"/>
                <a:ext cx="6028661" cy="686863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0" name="Google Shape;20;p2"/>
            <p:cNvPicPr preferRelativeResize="0"/>
            <p:nvPr/>
          </p:nvPicPr>
          <p:blipFill rotWithShape="1">
            <a:blip r:embed="rId3">
              <a:alphaModFix/>
            </a:blip>
            <a:srcRect b="0" l="59960" r="0" t="55906"/>
            <a:stretch/>
          </p:blipFill>
          <p:spPr>
            <a:xfrm>
              <a:off x="6028659" y="3794125"/>
              <a:ext cx="6163341" cy="30638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/>
          <p:nvPr>
            <p:ph idx="1" type="subTitle"/>
          </p:nvPr>
        </p:nvSpPr>
        <p:spPr>
          <a:xfrm>
            <a:off x="6198779" y="4914954"/>
            <a:ext cx="5858538" cy="7195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2"/>
          <p:cNvSpPr txBox="1"/>
          <p:nvPr>
            <p:ph type="ctrTitle"/>
          </p:nvPr>
        </p:nvSpPr>
        <p:spPr>
          <a:xfrm>
            <a:off x="6198779" y="5886477"/>
            <a:ext cx="5858539" cy="7195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pic>
        <p:nvPicPr>
          <p:cNvPr id="26" name="Google Shape;2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89523" y="2960172"/>
            <a:ext cx="2340000" cy="77524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 txBox="1"/>
          <p:nvPr/>
        </p:nvSpPr>
        <p:spPr>
          <a:xfrm>
            <a:off x="6198779" y="3911532"/>
            <a:ext cx="5858538" cy="7195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es-E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Ingeniería en Tecnologías de la Información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69523" y="589189"/>
            <a:ext cx="1980000" cy="19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35" name="Google Shape;35;p3"/>
          <p:cNvSpPr txBox="1"/>
          <p:nvPr/>
        </p:nvSpPr>
        <p:spPr>
          <a:xfrm>
            <a:off x="3581400" y="123575"/>
            <a:ext cx="77724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140970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s-ES" sz="1000" u="none" cap="none" strike="noStrike">
                <a:solidFill>
                  <a:srgbClr val="00233A"/>
                </a:solidFill>
                <a:latin typeface="Arial"/>
                <a:ea typeface="Arial"/>
                <a:cs typeface="Arial"/>
                <a:sym typeface="Arial"/>
              </a:rPr>
              <a:t>BUAP</a:t>
            </a:r>
            <a:r>
              <a:rPr b="1" i="0" lang="es-E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s-ES" sz="10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| Facultad de Ciencias de la Computación | Ingeniería en Tecnologías de la Información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838200" y="123575"/>
            <a:ext cx="33120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-E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Materia: </a:t>
            </a:r>
            <a:r>
              <a:rPr lang="es-ES" sz="1000">
                <a:solidFill>
                  <a:srgbClr val="00A6DE"/>
                </a:solidFill>
                <a:latin typeface="Calibri"/>
                <a:ea typeface="Calibri"/>
                <a:cs typeface="Calibri"/>
                <a:sym typeface="Calibri"/>
              </a:rPr>
              <a:t>Tecnologías Web</a:t>
            </a:r>
            <a:endParaRPr b="0" i="0" sz="1000" u="none" cap="none" strike="noStrike">
              <a:solidFill>
                <a:srgbClr val="00A6D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" name="Google Shape;7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9" name="Google Shape;7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 txBox="1"/>
          <p:nvPr>
            <p:ph type="ctrTitle"/>
          </p:nvPr>
        </p:nvSpPr>
        <p:spPr>
          <a:xfrm>
            <a:off x="6198779" y="5886477"/>
            <a:ext cx="5858539" cy="7195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s-ES"/>
              <a:t>“Transformaciones XSL” </a:t>
            </a:r>
            <a:r>
              <a:rPr lang="es-ES"/>
              <a:t>(repaso)</a:t>
            </a:r>
            <a:endParaRPr/>
          </a:p>
        </p:txBody>
      </p:sp>
      <p:sp>
        <p:nvSpPr>
          <p:cNvPr id="99" name="Google Shape;99;p13"/>
          <p:cNvSpPr txBox="1"/>
          <p:nvPr>
            <p:ph idx="1" type="subTitle"/>
          </p:nvPr>
        </p:nvSpPr>
        <p:spPr>
          <a:xfrm>
            <a:off x="6198779" y="4914954"/>
            <a:ext cx="5858538" cy="7195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s-ES"/>
              <a:t>Tecnologías Web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194" name="Google Shape;194;p2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195" name="Google Shape;195;p2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196" name="Google Shape;196;p2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97" name="Google Shape;197;p2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198" name="Google Shape;1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850" y="1401950"/>
            <a:ext cx="8488656" cy="477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205" name="Google Shape;205;p2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206" name="Google Shape;206;p2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207" name="Google Shape;207;p2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208" name="Google Shape;208;p2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209" name="Google Shape;2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1675" y="1339450"/>
            <a:ext cx="9070973" cy="510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216" name="Google Shape;216;p2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217" name="Google Shape;217;p2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218" name="Google Shape;218;p2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219" name="Google Shape;219;p2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220" name="Google Shape;2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408338"/>
            <a:ext cx="8477299" cy="476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227" name="Google Shape;227;p2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228" name="Google Shape;228;p2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229" name="Google Shape;229;p2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230" name="Google Shape;230;p2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231" name="Google Shape;2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925" y="1357325"/>
            <a:ext cx="7998432" cy="4999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Transformación de XML a XHTML</a:t>
            </a:r>
            <a:endParaRPr/>
          </a:p>
        </p:txBody>
      </p:sp>
      <p:sp>
        <p:nvSpPr>
          <p:cNvPr id="238" name="Google Shape;238;p2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239" name="Google Shape;239;p2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240" name="Google Shape;240;p2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241" name="Google Shape;241;p2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242" name="Google Shape;2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5788" y="1245200"/>
            <a:ext cx="8311214" cy="51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Transformación de XML a XHTML</a:t>
            </a:r>
            <a:endParaRPr/>
          </a:p>
        </p:txBody>
      </p:sp>
      <p:sp>
        <p:nvSpPr>
          <p:cNvPr id="249" name="Google Shape;249;p2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250" name="Google Shape;250;p2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251" name="Google Shape;251;p2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252" name="Google Shape;252;p2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253" name="Google Shape;2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750" y="1353950"/>
            <a:ext cx="7914701" cy="494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Transformación de XML a XHTML</a:t>
            </a:r>
            <a:endParaRPr/>
          </a:p>
        </p:txBody>
      </p:sp>
      <p:sp>
        <p:nvSpPr>
          <p:cNvPr id="260" name="Google Shape;260;p2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261" name="Google Shape;261;p2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262" name="Google Shape;262;p2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263" name="Google Shape;263;p2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264" name="Google Shape;2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175" y="1393600"/>
            <a:ext cx="7770253" cy="485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106" name="Google Shape;106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107" name="Google Shape;107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108" name="Google Shape;108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09" name="Google Shape;109;p1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110" name="Google Shape;11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8375" y="1610263"/>
            <a:ext cx="8501198" cy="4781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117" name="Google Shape;117;p1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118" name="Google Shape;118;p1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121" name="Google Shape;12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00" y="1643050"/>
            <a:ext cx="8191502" cy="4607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128" name="Google Shape;128;p1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129" name="Google Shape;129;p1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31" name="Google Shape;131;p1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8150" y="1480375"/>
            <a:ext cx="8349240" cy="469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139" name="Google Shape;139;p1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140" name="Google Shape;140;p1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141" name="Google Shape;141;p1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42" name="Google Shape;142;p1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143" name="Google Shape;14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4700" y="1399600"/>
            <a:ext cx="8654050" cy="486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150" name="Google Shape;150;p1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151" name="Google Shape;151;p1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152" name="Google Shape;152;p1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53" name="Google Shape;153;p1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154" name="Google Shape;15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6025" y="1563425"/>
            <a:ext cx="8201602" cy="461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161" name="Google Shape;161;p1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162" name="Google Shape;162;p1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163" name="Google Shape;163;p1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165" name="Google Shape;16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50" y="1320025"/>
            <a:ext cx="9096374" cy="511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172" name="Google Shape;172;p2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173" name="Google Shape;173;p2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75" name="Google Shape;175;p2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176" name="Google Shape;1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050" y="1344125"/>
            <a:ext cx="8910624" cy="501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/>
              <a:t>Expresiones XPath</a:t>
            </a:r>
            <a:endParaRPr/>
          </a:p>
        </p:txBody>
      </p:sp>
      <p:sp>
        <p:nvSpPr>
          <p:cNvPr id="183" name="Google Shape;183;p2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&lt;Abraham Flores Basilio&gt;</a:t>
            </a:r>
            <a:endParaRPr/>
          </a:p>
        </p:txBody>
      </p:sp>
      <p:sp>
        <p:nvSpPr>
          <p:cNvPr id="184" name="Google Shape;184;p2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FCC-BUAP</a:t>
            </a:r>
            <a:endParaRPr/>
          </a:p>
        </p:txBody>
      </p:sp>
      <p:sp>
        <p:nvSpPr>
          <p:cNvPr id="185" name="Google Shape;185;p2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86" name="Google Shape;186;p2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400">
              <a:solidFill>
                <a:srgbClr val="999999"/>
              </a:solidFill>
            </a:endParaRPr>
          </a:p>
        </p:txBody>
      </p:sp>
      <p:pic>
        <p:nvPicPr>
          <p:cNvPr id="187" name="Google Shape;1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925" y="1419825"/>
            <a:ext cx="8382024" cy="471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